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5" r:id="rId10"/>
    <p:sldId id="286" r:id="rId11"/>
    <p:sldId id="287" r:id="rId12"/>
    <p:sldId id="281" r:id="rId13"/>
    <p:sldId id="282" r:id="rId14"/>
    <p:sldId id="283" r:id="rId15"/>
    <p:sldId id="284" r:id="rId16"/>
  </p:sldIdLst>
  <p:sldSz cx="18288000" cy="10287000"/>
  <p:notesSz cx="18288000" cy="10287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610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887482" y="2838808"/>
            <a:ext cx="8513034" cy="424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555760" y="604069"/>
            <a:ext cx="13176478" cy="1538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205741" y="3917789"/>
            <a:ext cx="13876517" cy="29305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7542375" cy="551747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691103" y="0"/>
              <a:ext cx="5239510" cy="2809881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788302" y="7942559"/>
              <a:ext cx="2047874" cy="137159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28703" y="1485501"/>
              <a:ext cx="3466323" cy="2509397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ctrTitle"/>
          </p:nvPr>
        </p:nvSpPr>
        <p:spPr>
          <a:xfrm>
            <a:off x="4458995" y="2671840"/>
            <a:ext cx="8886143" cy="4699748"/>
          </a:xfrm>
          <a:prstGeom prst="rect">
            <a:avLst/>
          </a:prstGeom>
        </p:spPr>
        <p:txBody>
          <a:bodyPr vert="horz" wrap="square" lIns="0" tIns="317500" rIns="0" bIns="0" rtlCol="0">
            <a:spAutoFit/>
          </a:bodyPr>
          <a:lstStyle/>
          <a:p>
            <a:pPr marL="12700" marR="5080" algn="ctr">
              <a:lnSpc>
                <a:spcPts val="12000"/>
              </a:lnSpc>
              <a:spcBef>
                <a:spcPts val="2500"/>
              </a:spcBef>
            </a:pPr>
            <a:r>
              <a:rPr lang="pt-BR" spc="1145" dirty="0">
                <a:latin typeface="Showcard Gothic" panose="04020904020102020604" pitchFamily="82" charset="0"/>
              </a:rPr>
              <a:t>Conexões e redes</a:t>
            </a:r>
            <a:br>
              <a:rPr lang="pt-BR" spc="1145" dirty="0"/>
            </a:br>
            <a:r>
              <a:rPr lang="pt-BR" sz="3600" spc="-220" dirty="0">
                <a:latin typeface="Trebuchet MS"/>
                <a:cs typeface="Trebuchet MS"/>
              </a:rPr>
              <a:t>E</a:t>
            </a:r>
            <a:r>
              <a:rPr lang="pt-BR" sz="3600" spc="-10" dirty="0">
                <a:latin typeface="Trebuchet MS"/>
                <a:cs typeface="Trebuchet MS"/>
              </a:rPr>
              <a:t>duardo</a:t>
            </a:r>
            <a:r>
              <a:rPr lang="pt-BR" sz="5000" spc="-10" dirty="0">
                <a:latin typeface="Trebuchet MS"/>
                <a:cs typeface="Trebuchet MS"/>
              </a:rPr>
              <a:t> </a:t>
            </a:r>
            <a:r>
              <a:rPr lang="pt-BR" sz="3600" spc="-10" dirty="0">
                <a:latin typeface="Trebuchet MS"/>
                <a:cs typeface="Trebuchet MS"/>
              </a:rPr>
              <a:t>Pereira</a:t>
            </a:r>
            <a:endParaRPr lang="pt-BR" sz="3600" dirty="0">
              <a:latin typeface="Trebuchet MS"/>
              <a:cs typeface="Trebuchet MS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12217161" y="0"/>
            <a:ext cx="5473700" cy="9772650"/>
            <a:chOff x="12217161" y="0"/>
            <a:chExt cx="5473700" cy="9772650"/>
          </a:xfrm>
        </p:grpSpPr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832904" y="5143500"/>
              <a:ext cx="4857749" cy="462914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217161" y="0"/>
              <a:ext cx="5468944" cy="5021714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1016000" y="8550435"/>
            <a:ext cx="1980564" cy="6159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850" spc="-175" dirty="0">
                <a:solidFill>
                  <a:srgbClr val="FFB500"/>
                </a:solidFill>
                <a:latin typeface="Trebuchet MS"/>
                <a:cs typeface="Trebuchet MS"/>
              </a:rPr>
              <a:t>AULA-Dev</a:t>
            </a:r>
            <a:endParaRPr sz="38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31637" y="34671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28700" y="1051749"/>
            <a:ext cx="153543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Conversão digital /analógica -Modulação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75510" y="3619500"/>
            <a:ext cx="12729210" cy="174272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-Mudança da frequência (FSK):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u="sng" dirty="0">
              <a:latin typeface="Trebuchet MS"/>
              <a:cs typeface="Trebuchet MS"/>
            </a:endParaRP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u="sng" dirty="0">
              <a:latin typeface="Trebuchet MS"/>
              <a:cs typeface="Trebuchet MS"/>
            </a:endParaRPr>
          </a:p>
        </p:txBody>
      </p:sp>
      <p:sp>
        <p:nvSpPr>
          <p:cNvPr id="28" name="Arco 27">
            <a:extLst>
              <a:ext uri="{FF2B5EF4-FFF2-40B4-BE49-F238E27FC236}">
                <a16:creationId xmlns:a16="http://schemas.microsoft.com/office/drawing/2014/main" id="{0FDCB14F-86C3-4CE7-B793-39DF49105790}"/>
              </a:ext>
            </a:extLst>
          </p:cNvPr>
          <p:cNvSpPr/>
          <p:nvPr/>
        </p:nvSpPr>
        <p:spPr>
          <a:xfrm flipH="1">
            <a:off x="9594876" y="4610100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Arco 28">
            <a:extLst>
              <a:ext uri="{FF2B5EF4-FFF2-40B4-BE49-F238E27FC236}">
                <a16:creationId xmlns:a16="http://schemas.microsoft.com/office/drawing/2014/main" id="{A41F7FEC-60D0-42FF-92B2-EE4C26893DE6}"/>
              </a:ext>
            </a:extLst>
          </p:cNvPr>
          <p:cNvSpPr/>
          <p:nvPr/>
        </p:nvSpPr>
        <p:spPr>
          <a:xfrm>
            <a:off x="9600696" y="4610100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0" name="Arco 29">
            <a:extLst>
              <a:ext uri="{FF2B5EF4-FFF2-40B4-BE49-F238E27FC236}">
                <a16:creationId xmlns:a16="http://schemas.microsoft.com/office/drawing/2014/main" id="{9067A0B3-5B42-413D-AA89-D8F6B2C45DB2}"/>
              </a:ext>
            </a:extLst>
          </p:cNvPr>
          <p:cNvSpPr/>
          <p:nvPr/>
        </p:nvSpPr>
        <p:spPr>
          <a:xfrm rot="10800000">
            <a:off x="10027701" y="4589145"/>
            <a:ext cx="432824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Arco 30">
            <a:extLst>
              <a:ext uri="{FF2B5EF4-FFF2-40B4-BE49-F238E27FC236}">
                <a16:creationId xmlns:a16="http://schemas.microsoft.com/office/drawing/2014/main" id="{B910358A-F2E6-45D5-BC3E-767AE6BDC526}"/>
              </a:ext>
            </a:extLst>
          </p:cNvPr>
          <p:cNvSpPr/>
          <p:nvPr/>
        </p:nvSpPr>
        <p:spPr>
          <a:xfrm flipH="1">
            <a:off x="10461941" y="4610100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Arco 31">
            <a:extLst>
              <a:ext uri="{FF2B5EF4-FFF2-40B4-BE49-F238E27FC236}">
                <a16:creationId xmlns:a16="http://schemas.microsoft.com/office/drawing/2014/main" id="{93DA02F7-AAD9-4C00-9B8E-D7431D8C4DBB}"/>
              </a:ext>
            </a:extLst>
          </p:cNvPr>
          <p:cNvSpPr/>
          <p:nvPr/>
        </p:nvSpPr>
        <p:spPr>
          <a:xfrm rot="10800000">
            <a:off x="10888946" y="4610100"/>
            <a:ext cx="432824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Arco 32">
            <a:extLst>
              <a:ext uri="{FF2B5EF4-FFF2-40B4-BE49-F238E27FC236}">
                <a16:creationId xmlns:a16="http://schemas.microsoft.com/office/drawing/2014/main" id="{0E34338F-13AD-4CA5-988F-8967EA0AB0D2}"/>
              </a:ext>
            </a:extLst>
          </p:cNvPr>
          <p:cNvSpPr/>
          <p:nvPr/>
        </p:nvSpPr>
        <p:spPr>
          <a:xfrm rot="10800000" flipH="1">
            <a:off x="10029117" y="4610100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4" name="Arco 33">
            <a:extLst>
              <a:ext uri="{FF2B5EF4-FFF2-40B4-BE49-F238E27FC236}">
                <a16:creationId xmlns:a16="http://schemas.microsoft.com/office/drawing/2014/main" id="{C44A9C42-9C32-4868-8F66-5ED5D0D28B1D}"/>
              </a:ext>
            </a:extLst>
          </p:cNvPr>
          <p:cNvSpPr/>
          <p:nvPr/>
        </p:nvSpPr>
        <p:spPr>
          <a:xfrm>
            <a:off x="10454705" y="4613311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Arco 34">
            <a:extLst>
              <a:ext uri="{FF2B5EF4-FFF2-40B4-BE49-F238E27FC236}">
                <a16:creationId xmlns:a16="http://schemas.microsoft.com/office/drawing/2014/main" id="{5EE05DE4-D52F-4460-9287-522A2630EBBA}"/>
              </a:ext>
            </a:extLst>
          </p:cNvPr>
          <p:cNvSpPr/>
          <p:nvPr/>
        </p:nvSpPr>
        <p:spPr>
          <a:xfrm flipH="1">
            <a:off x="2337825" y="4386612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Arco 35">
            <a:extLst>
              <a:ext uri="{FF2B5EF4-FFF2-40B4-BE49-F238E27FC236}">
                <a16:creationId xmlns:a16="http://schemas.microsoft.com/office/drawing/2014/main" id="{4B1E1E1A-85D6-47EF-980A-45FFF38758F3}"/>
              </a:ext>
            </a:extLst>
          </p:cNvPr>
          <p:cNvSpPr/>
          <p:nvPr/>
        </p:nvSpPr>
        <p:spPr>
          <a:xfrm>
            <a:off x="2261624" y="4386612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Arco 36">
            <a:extLst>
              <a:ext uri="{FF2B5EF4-FFF2-40B4-BE49-F238E27FC236}">
                <a16:creationId xmlns:a16="http://schemas.microsoft.com/office/drawing/2014/main" id="{C9764B0E-B6D7-435A-8176-26C342AF1C88}"/>
              </a:ext>
            </a:extLst>
          </p:cNvPr>
          <p:cNvSpPr/>
          <p:nvPr/>
        </p:nvSpPr>
        <p:spPr>
          <a:xfrm rot="10800000" flipH="1">
            <a:off x="3639047" y="4372958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Arco 37">
            <a:extLst>
              <a:ext uri="{FF2B5EF4-FFF2-40B4-BE49-F238E27FC236}">
                <a16:creationId xmlns:a16="http://schemas.microsoft.com/office/drawing/2014/main" id="{FD26C6D0-28B0-4E46-A88E-D6D23B4EE04A}"/>
              </a:ext>
            </a:extLst>
          </p:cNvPr>
          <p:cNvSpPr/>
          <p:nvPr/>
        </p:nvSpPr>
        <p:spPr>
          <a:xfrm rot="10800000">
            <a:off x="3562846" y="4372958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Arco 38">
            <a:extLst>
              <a:ext uri="{FF2B5EF4-FFF2-40B4-BE49-F238E27FC236}">
                <a16:creationId xmlns:a16="http://schemas.microsoft.com/office/drawing/2014/main" id="{04D5F324-7201-433B-A08D-AA0153417F94}"/>
              </a:ext>
            </a:extLst>
          </p:cNvPr>
          <p:cNvSpPr/>
          <p:nvPr/>
        </p:nvSpPr>
        <p:spPr>
          <a:xfrm flipH="1">
            <a:off x="4780180" y="4386612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Arco 39">
            <a:extLst>
              <a:ext uri="{FF2B5EF4-FFF2-40B4-BE49-F238E27FC236}">
                <a16:creationId xmlns:a16="http://schemas.microsoft.com/office/drawing/2014/main" id="{D94726B4-9A47-4E01-BB0B-9A5600E69381}"/>
              </a:ext>
            </a:extLst>
          </p:cNvPr>
          <p:cNvSpPr/>
          <p:nvPr/>
        </p:nvSpPr>
        <p:spPr>
          <a:xfrm>
            <a:off x="4703979" y="4386612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Arco 40">
            <a:extLst>
              <a:ext uri="{FF2B5EF4-FFF2-40B4-BE49-F238E27FC236}">
                <a16:creationId xmlns:a16="http://schemas.microsoft.com/office/drawing/2014/main" id="{31166D73-8363-40AB-BCF6-0909EED538DE}"/>
              </a:ext>
            </a:extLst>
          </p:cNvPr>
          <p:cNvSpPr/>
          <p:nvPr/>
        </p:nvSpPr>
        <p:spPr>
          <a:xfrm rot="10800000" flipH="1">
            <a:off x="6078912" y="4372947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Arco 41">
            <a:extLst>
              <a:ext uri="{FF2B5EF4-FFF2-40B4-BE49-F238E27FC236}">
                <a16:creationId xmlns:a16="http://schemas.microsoft.com/office/drawing/2014/main" id="{672924AB-9673-4F9B-83B7-DE21B37F1045}"/>
              </a:ext>
            </a:extLst>
          </p:cNvPr>
          <p:cNvSpPr/>
          <p:nvPr/>
        </p:nvSpPr>
        <p:spPr>
          <a:xfrm rot="10800000">
            <a:off x="6002711" y="4372947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5199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31637" y="34671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28700" y="1051749"/>
            <a:ext cx="153543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Conversão digital /analógica -Modulação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75510" y="3619500"/>
            <a:ext cx="12729210" cy="174272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-Mudança de fase (PSK):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u="sng" dirty="0">
              <a:latin typeface="Trebuchet MS"/>
              <a:cs typeface="Trebuchet MS"/>
            </a:endParaRP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u="sng" dirty="0">
              <a:latin typeface="Trebuchet MS"/>
              <a:cs typeface="Trebuchet MS"/>
            </a:endParaRPr>
          </a:p>
        </p:txBody>
      </p:sp>
      <p:sp>
        <p:nvSpPr>
          <p:cNvPr id="28" name="Arco 27">
            <a:extLst>
              <a:ext uri="{FF2B5EF4-FFF2-40B4-BE49-F238E27FC236}">
                <a16:creationId xmlns:a16="http://schemas.microsoft.com/office/drawing/2014/main" id="{0FDCB14F-86C3-4CE7-B793-39DF49105790}"/>
              </a:ext>
            </a:extLst>
          </p:cNvPr>
          <p:cNvSpPr/>
          <p:nvPr/>
        </p:nvSpPr>
        <p:spPr>
          <a:xfrm flipH="1">
            <a:off x="9577909" y="4635783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Arco 28">
            <a:extLst>
              <a:ext uri="{FF2B5EF4-FFF2-40B4-BE49-F238E27FC236}">
                <a16:creationId xmlns:a16="http://schemas.microsoft.com/office/drawing/2014/main" id="{A41F7FEC-60D0-42FF-92B2-EE4C26893DE6}"/>
              </a:ext>
            </a:extLst>
          </p:cNvPr>
          <p:cNvSpPr/>
          <p:nvPr/>
        </p:nvSpPr>
        <p:spPr>
          <a:xfrm>
            <a:off x="9600696" y="4635783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0" name="Arco 29">
            <a:extLst>
              <a:ext uri="{FF2B5EF4-FFF2-40B4-BE49-F238E27FC236}">
                <a16:creationId xmlns:a16="http://schemas.microsoft.com/office/drawing/2014/main" id="{9067A0B3-5B42-413D-AA89-D8F6B2C45DB2}"/>
              </a:ext>
            </a:extLst>
          </p:cNvPr>
          <p:cNvSpPr/>
          <p:nvPr/>
        </p:nvSpPr>
        <p:spPr>
          <a:xfrm rot="10800000">
            <a:off x="10465932" y="4534555"/>
            <a:ext cx="432824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Arco 30">
            <a:extLst>
              <a:ext uri="{FF2B5EF4-FFF2-40B4-BE49-F238E27FC236}">
                <a16:creationId xmlns:a16="http://schemas.microsoft.com/office/drawing/2014/main" id="{B910358A-F2E6-45D5-BC3E-767AE6BDC526}"/>
              </a:ext>
            </a:extLst>
          </p:cNvPr>
          <p:cNvSpPr/>
          <p:nvPr/>
        </p:nvSpPr>
        <p:spPr>
          <a:xfrm flipH="1">
            <a:off x="10025127" y="4597683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Arco 32">
            <a:extLst>
              <a:ext uri="{FF2B5EF4-FFF2-40B4-BE49-F238E27FC236}">
                <a16:creationId xmlns:a16="http://schemas.microsoft.com/office/drawing/2014/main" id="{0E34338F-13AD-4CA5-988F-8967EA0AB0D2}"/>
              </a:ext>
            </a:extLst>
          </p:cNvPr>
          <p:cNvSpPr/>
          <p:nvPr/>
        </p:nvSpPr>
        <p:spPr>
          <a:xfrm rot="10800000" flipH="1">
            <a:off x="10465931" y="4534556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4" name="Arco 33">
            <a:extLst>
              <a:ext uri="{FF2B5EF4-FFF2-40B4-BE49-F238E27FC236}">
                <a16:creationId xmlns:a16="http://schemas.microsoft.com/office/drawing/2014/main" id="{C44A9C42-9C32-4868-8F66-5ED5D0D28B1D}"/>
              </a:ext>
            </a:extLst>
          </p:cNvPr>
          <p:cNvSpPr/>
          <p:nvPr/>
        </p:nvSpPr>
        <p:spPr>
          <a:xfrm>
            <a:off x="10034937" y="4589146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Arco 34">
            <a:extLst>
              <a:ext uri="{FF2B5EF4-FFF2-40B4-BE49-F238E27FC236}">
                <a16:creationId xmlns:a16="http://schemas.microsoft.com/office/drawing/2014/main" id="{5EE05DE4-D52F-4460-9287-522A2630EBBA}"/>
              </a:ext>
            </a:extLst>
          </p:cNvPr>
          <p:cNvSpPr/>
          <p:nvPr/>
        </p:nvSpPr>
        <p:spPr>
          <a:xfrm flipH="1">
            <a:off x="2337825" y="4386612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Arco 35">
            <a:extLst>
              <a:ext uri="{FF2B5EF4-FFF2-40B4-BE49-F238E27FC236}">
                <a16:creationId xmlns:a16="http://schemas.microsoft.com/office/drawing/2014/main" id="{4B1E1E1A-85D6-47EF-980A-45FFF38758F3}"/>
              </a:ext>
            </a:extLst>
          </p:cNvPr>
          <p:cNvSpPr/>
          <p:nvPr/>
        </p:nvSpPr>
        <p:spPr>
          <a:xfrm>
            <a:off x="2261624" y="4386612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Arco 36">
            <a:extLst>
              <a:ext uri="{FF2B5EF4-FFF2-40B4-BE49-F238E27FC236}">
                <a16:creationId xmlns:a16="http://schemas.microsoft.com/office/drawing/2014/main" id="{C9764B0E-B6D7-435A-8176-26C342AF1C88}"/>
              </a:ext>
            </a:extLst>
          </p:cNvPr>
          <p:cNvSpPr/>
          <p:nvPr/>
        </p:nvSpPr>
        <p:spPr>
          <a:xfrm rot="10800000" flipH="1">
            <a:off x="3639047" y="4372958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Arco 37">
            <a:extLst>
              <a:ext uri="{FF2B5EF4-FFF2-40B4-BE49-F238E27FC236}">
                <a16:creationId xmlns:a16="http://schemas.microsoft.com/office/drawing/2014/main" id="{FD26C6D0-28B0-4E46-A88E-D6D23B4EE04A}"/>
              </a:ext>
            </a:extLst>
          </p:cNvPr>
          <p:cNvSpPr/>
          <p:nvPr/>
        </p:nvSpPr>
        <p:spPr>
          <a:xfrm rot="10800000">
            <a:off x="3562846" y="4372958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Arco 38">
            <a:extLst>
              <a:ext uri="{FF2B5EF4-FFF2-40B4-BE49-F238E27FC236}">
                <a16:creationId xmlns:a16="http://schemas.microsoft.com/office/drawing/2014/main" id="{04D5F324-7201-433B-A08D-AA0153417F94}"/>
              </a:ext>
            </a:extLst>
          </p:cNvPr>
          <p:cNvSpPr/>
          <p:nvPr/>
        </p:nvSpPr>
        <p:spPr>
          <a:xfrm flipH="1">
            <a:off x="4780180" y="4386612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Arco 39">
            <a:extLst>
              <a:ext uri="{FF2B5EF4-FFF2-40B4-BE49-F238E27FC236}">
                <a16:creationId xmlns:a16="http://schemas.microsoft.com/office/drawing/2014/main" id="{D94726B4-9A47-4E01-BB0B-9A5600E69381}"/>
              </a:ext>
            </a:extLst>
          </p:cNvPr>
          <p:cNvSpPr/>
          <p:nvPr/>
        </p:nvSpPr>
        <p:spPr>
          <a:xfrm>
            <a:off x="4703979" y="4386612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Arco 40">
            <a:extLst>
              <a:ext uri="{FF2B5EF4-FFF2-40B4-BE49-F238E27FC236}">
                <a16:creationId xmlns:a16="http://schemas.microsoft.com/office/drawing/2014/main" id="{31166D73-8363-40AB-BCF6-0909EED538DE}"/>
              </a:ext>
            </a:extLst>
          </p:cNvPr>
          <p:cNvSpPr/>
          <p:nvPr/>
        </p:nvSpPr>
        <p:spPr>
          <a:xfrm rot="10800000" flipH="1">
            <a:off x="6078912" y="4372947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Arco 41">
            <a:extLst>
              <a:ext uri="{FF2B5EF4-FFF2-40B4-BE49-F238E27FC236}">
                <a16:creationId xmlns:a16="http://schemas.microsoft.com/office/drawing/2014/main" id="{672924AB-9673-4F9B-83B7-DE21B37F1045}"/>
              </a:ext>
            </a:extLst>
          </p:cNvPr>
          <p:cNvSpPr/>
          <p:nvPr/>
        </p:nvSpPr>
        <p:spPr>
          <a:xfrm rot="10800000">
            <a:off x="6002711" y="4372947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Arco 19">
            <a:extLst>
              <a:ext uri="{FF2B5EF4-FFF2-40B4-BE49-F238E27FC236}">
                <a16:creationId xmlns:a16="http://schemas.microsoft.com/office/drawing/2014/main" id="{7A003308-9BC3-43A8-8310-E6965517FAA5}"/>
              </a:ext>
            </a:extLst>
          </p:cNvPr>
          <p:cNvSpPr/>
          <p:nvPr/>
        </p:nvSpPr>
        <p:spPr>
          <a:xfrm flipH="1">
            <a:off x="10908899" y="4561851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Arco 20">
            <a:extLst>
              <a:ext uri="{FF2B5EF4-FFF2-40B4-BE49-F238E27FC236}">
                <a16:creationId xmlns:a16="http://schemas.microsoft.com/office/drawing/2014/main" id="{058C36D4-E22A-4AA0-BF0F-672C4BA596DE}"/>
              </a:ext>
            </a:extLst>
          </p:cNvPr>
          <p:cNvSpPr/>
          <p:nvPr/>
        </p:nvSpPr>
        <p:spPr>
          <a:xfrm>
            <a:off x="10898757" y="4557847"/>
            <a:ext cx="429558" cy="2414453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Arco 21">
            <a:extLst>
              <a:ext uri="{FF2B5EF4-FFF2-40B4-BE49-F238E27FC236}">
                <a16:creationId xmlns:a16="http://schemas.microsoft.com/office/drawing/2014/main" id="{5C04CCC9-2EB6-401E-86A8-8AC4786C52C6}"/>
              </a:ext>
            </a:extLst>
          </p:cNvPr>
          <p:cNvSpPr/>
          <p:nvPr/>
        </p:nvSpPr>
        <p:spPr>
          <a:xfrm flipH="1">
            <a:off x="11297948" y="4999002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Arco 23">
            <a:extLst>
              <a:ext uri="{FF2B5EF4-FFF2-40B4-BE49-F238E27FC236}">
                <a16:creationId xmlns:a16="http://schemas.microsoft.com/office/drawing/2014/main" id="{8B9F3371-8D5C-464A-B6AB-2B2670A91868}"/>
              </a:ext>
            </a:extLst>
          </p:cNvPr>
          <p:cNvSpPr/>
          <p:nvPr/>
        </p:nvSpPr>
        <p:spPr>
          <a:xfrm>
            <a:off x="11278810" y="4999002"/>
            <a:ext cx="432825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04315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28700" y="1051749"/>
            <a:ext cx="120015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Conversão  analógica - analógica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3407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Para a conversão é utilizado três processos 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-AM (modulação de amplitude);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-FM (modulação de frequência);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-PM (modulação de fases).</a:t>
            </a:r>
          </a:p>
        </p:txBody>
      </p:sp>
    </p:spTree>
    <p:extLst>
      <p:ext uri="{BB962C8B-B14F-4D97-AF65-F5344CB8AC3E}">
        <p14:creationId xmlns:p14="http://schemas.microsoft.com/office/powerpoint/2010/main" val="860434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5400" y="1051749"/>
            <a:ext cx="120015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Multiplexação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3407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Multiplexação possui três meio de estarem sendo utilizadas: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-TDM (Tempo compartilhado);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-FDM (Frequência compartilhada);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-WDM (Divisão do comprimento da onda).</a:t>
            </a:r>
          </a:p>
        </p:txBody>
      </p:sp>
    </p:spTree>
    <p:extLst>
      <p:ext uri="{BB962C8B-B14F-4D97-AF65-F5344CB8AC3E}">
        <p14:creationId xmlns:p14="http://schemas.microsoft.com/office/powerpoint/2010/main" val="124493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98220" y="3086101"/>
            <a:ext cx="16603980" cy="614915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5400" y="1051749"/>
            <a:ext cx="120015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Meios de Transmissão - Guiados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95400" y="3384499"/>
            <a:ext cx="16226790" cy="555235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2800" b="1" dirty="0">
                <a:latin typeface="Trebuchet MS"/>
                <a:cs typeface="Trebuchet MS"/>
              </a:rPr>
              <a:t>Entre eles estão: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2800" b="1" dirty="0">
                <a:latin typeface="Trebuchet MS"/>
                <a:cs typeface="Trebuchet MS"/>
              </a:rPr>
              <a:t>-Par-Trançado, Se baseia em pares de Cabos de cobre na qual previnem a interferência eletromagnética, e é revestido por um papel alumínio, ou outros materiais, prevenindo a obstrução do cabo;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2800" b="1" dirty="0">
                <a:latin typeface="Trebuchet MS"/>
                <a:cs typeface="Trebuchet MS"/>
              </a:rPr>
              <a:t>-Cabo coaxial, é um cabo condutor utilizado para a transmissão de sinais, embora possua uma velocidade inferior aos outros dois meios, possui uma grande vantagem em relação a distância, sendo geralmente utilizado em redes e TV;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2800" b="1" dirty="0">
                <a:latin typeface="Trebuchet MS"/>
                <a:cs typeface="Trebuchet MS"/>
              </a:rPr>
              <a:t>-Cabo de fibra-óptica, A fibra óptica é um meio de propagação feita de vidro, é o meio mais rápido para transmissões e não sofre interferência por campos eletromagnéticos, por haver fótons. Entretanto pode justamente ser feita de vidro possui uma fragilidade maior do que os outros meios .</a:t>
            </a:r>
          </a:p>
        </p:txBody>
      </p:sp>
    </p:spTree>
    <p:extLst>
      <p:ext uri="{BB962C8B-B14F-4D97-AF65-F5344CB8AC3E}">
        <p14:creationId xmlns:p14="http://schemas.microsoft.com/office/powerpoint/2010/main" val="861141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98220" y="34671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5400" y="1051749"/>
            <a:ext cx="142494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Meios de Transmissão – Não Guiados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92586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Entre eles estão: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-Rádio terrestre;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-Rádio por satélite (utiliza uma antena transmissora para se enviar aos satélites que enviará para as TV,AM, etc);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-Infravermelho (laser).</a:t>
            </a:r>
          </a:p>
        </p:txBody>
      </p:sp>
    </p:spTree>
    <p:extLst>
      <p:ext uri="{BB962C8B-B14F-4D97-AF65-F5344CB8AC3E}">
        <p14:creationId xmlns:p14="http://schemas.microsoft.com/office/powerpoint/2010/main" val="1653166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28800" y="677371"/>
            <a:ext cx="12554585" cy="15386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i="0" spc="-550" dirty="0">
                <a:latin typeface="Sitka Banner" panose="02000505000000020004" pitchFamily="2" charset="0"/>
              </a:rPr>
              <a:t>Camada Física-Tipos de Sinais</a:t>
            </a:r>
            <a:endParaRPr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75510" y="4000500"/>
            <a:ext cx="12729210" cy="171707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 algn="ctr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Podemos ver dois tipo de sinais, entre eles o sinal analógico com infinitos valores num intervalo de tempo, e o digital com uma quantidade limitada.</a:t>
            </a:r>
          </a:p>
        </p:txBody>
      </p:sp>
    </p:spTree>
    <p:extLst>
      <p:ext uri="{BB962C8B-B14F-4D97-AF65-F5344CB8AC3E}">
        <p14:creationId xmlns:p14="http://schemas.microsoft.com/office/powerpoint/2010/main" val="2509426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28800" y="677371"/>
            <a:ext cx="12554585" cy="15386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i="0" spc="-550" dirty="0">
                <a:latin typeface="Sitka Banner" panose="02000505000000020004" pitchFamily="2" charset="0"/>
              </a:rPr>
              <a:t>Camada Física-Sinais Digitais</a:t>
            </a:r>
            <a:endParaRPr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10767" y="4050824"/>
            <a:ext cx="12729210" cy="113191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 algn="ctr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Os sinais Digitais são representados por níveis, estes nas quais possuem uma quantidade finita dos valores. </a:t>
            </a:r>
          </a:p>
        </p:txBody>
      </p:sp>
    </p:spTree>
    <p:extLst>
      <p:ext uri="{BB962C8B-B14F-4D97-AF65-F5344CB8AC3E}">
        <p14:creationId xmlns:p14="http://schemas.microsoft.com/office/powerpoint/2010/main" val="3282983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19200" y="920420"/>
            <a:ext cx="15240000" cy="153952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i="0" spc="-550" dirty="0">
                <a:latin typeface="Sitka Banner" panose="02000505000000020004" pitchFamily="2" charset="0"/>
              </a:rPr>
              <a:t>Camada Física-Perda de transmissão</a:t>
            </a:r>
            <a:endParaRPr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00200" y="3692681"/>
            <a:ext cx="13716000" cy="465140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 panose="020B0603020202020204" pitchFamily="34" charset="0"/>
                <a:cs typeface="Trebuchet MS"/>
              </a:rPr>
              <a:t>Ruído: Ocasionados devido aos sinais enviados que possuem imperfeições então ocorre a perda de transmissões.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 panose="020B0603020202020204" pitchFamily="34" charset="0"/>
                <a:cs typeface="Trebuchet MS"/>
              </a:rPr>
              <a:t>-Atenuação: geralmente o</a:t>
            </a:r>
            <a:r>
              <a:rPr lang="pt-BR" sz="3250" b="1" dirty="0">
                <a:latin typeface="Trebuchet MS" panose="020B0603020202020204" pitchFamily="34" charset="0"/>
              </a:rPr>
              <a:t>s três principais fatores causadores da atenuação são o material do cabo utilizado, a frequência do sinal e a distância percorrida. Como</a:t>
            </a:r>
            <a:r>
              <a:rPr lang="pt-BR" sz="3250" b="1" dirty="0">
                <a:latin typeface="Trebuchet MS" panose="020B0603020202020204" pitchFamily="34" charset="0"/>
                <a:cs typeface="Trebuchet MS"/>
              </a:rPr>
              <a:t> resolução para evitar a perda é utilizado amplificadores;     </a:t>
            </a:r>
            <a:r>
              <a:rPr lang="pt-BR" sz="3250" b="1" dirty="0">
                <a:latin typeface="Trebuchet MS"/>
                <a:cs typeface="Trebuchet MS"/>
              </a:rPr>
              <a:t> 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 panose="020B0603020202020204" pitchFamily="34" charset="0"/>
                <a:cs typeface="Trebuchet MS"/>
              </a:rPr>
              <a:t>-Distorção: é a deformação dos sinais por ruídos </a:t>
            </a:r>
            <a:r>
              <a:rPr lang="pt-BR" sz="3250" b="1" dirty="0">
                <a:latin typeface="Trebuchet MS" panose="020B0603020202020204" pitchFamily="34" charset="0"/>
              </a:rPr>
              <a:t>durante a sua propagação, levando a chegada não-linear .</a:t>
            </a:r>
            <a:endParaRPr lang="pt-BR" sz="3250" b="1" dirty="0">
              <a:latin typeface="Trebuchet MS" panose="020B060302020202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2060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1000" y="967111"/>
            <a:ext cx="16764000" cy="153952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i="0" spc="-550" dirty="0">
                <a:latin typeface="Sitka Banner" panose="02000505000000020004" pitchFamily="2" charset="0"/>
              </a:rPr>
              <a:t>Camada Física-Conversão Digital-Digital</a:t>
            </a:r>
            <a:endParaRPr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75510" y="3677709"/>
            <a:ext cx="12729210" cy="468134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A conversão de dados digitais para sinais digitais é necessário a codificação de dados, que é enviada ao receptor que a decodifica, então pode ser utilizado diversos tipos: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-Unipolar : Simples e os níveis se encontram em um dos lados do tempo;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-Polar: Os níveis se encontram em ambos os eixos do tempo;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-Manchester: Utiliza-se a mudança de transmissão no meio do nível, indicando o sincronismo da informação.</a:t>
            </a:r>
          </a:p>
        </p:txBody>
      </p:sp>
    </p:spTree>
    <p:extLst>
      <p:ext uri="{BB962C8B-B14F-4D97-AF65-F5344CB8AC3E}">
        <p14:creationId xmlns:p14="http://schemas.microsoft.com/office/powerpoint/2010/main" val="2718148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5800" y="1167946"/>
            <a:ext cx="176022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Física-Conversão Analógica-Digital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4152900"/>
            <a:ext cx="12729210" cy="171707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 algn="ctr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Na conversão Analógica para digital, utiliza-se o teorema de </a:t>
            </a:r>
            <a:r>
              <a:rPr lang="pt-BR" sz="3250" b="1" dirty="0" err="1">
                <a:latin typeface="Trebuchet MS"/>
                <a:cs typeface="Trebuchet MS"/>
              </a:rPr>
              <a:t>Nyquist</a:t>
            </a:r>
            <a:r>
              <a:rPr lang="pt-BR" sz="3250" b="1" dirty="0">
                <a:latin typeface="Trebuchet MS"/>
                <a:cs typeface="Trebuchet MS"/>
              </a:rPr>
              <a:t> em que a taxa de amostragem deve ser duas vezes maior que a maior frequência do sinal.</a:t>
            </a:r>
          </a:p>
        </p:txBody>
      </p:sp>
    </p:spTree>
    <p:extLst>
      <p:ext uri="{BB962C8B-B14F-4D97-AF65-F5344CB8AC3E}">
        <p14:creationId xmlns:p14="http://schemas.microsoft.com/office/powerpoint/2010/main" val="2696063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71600" y="1133960"/>
            <a:ext cx="88773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Modos de Transmissão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4152900"/>
            <a:ext cx="13262610" cy="29386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Alguns dos modos de transmissão são: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-Transmissão Paralela (Grupos de bits);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-Transmissão Serial (Um bit segue outro);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-Transmissão Serial Assíncrona (envio de frames sem sincronismo);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-Transmissão Serial Síncrona (utiliza um relógio de sincronismo);</a:t>
            </a:r>
          </a:p>
        </p:txBody>
      </p:sp>
    </p:spTree>
    <p:extLst>
      <p:ext uri="{BB962C8B-B14F-4D97-AF65-F5344CB8AC3E}">
        <p14:creationId xmlns:p14="http://schemas.microsoft.com/office/powerpoint/2010/main" val="3095244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28700" y="1051749"/>
            <a:ext cx="153543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Conversão digital /analógica -Modulação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75510" y="3619500"/>
            <a:ext cx="12729210" cy="530497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Na conversão digital para a analógica, é necessário a modulação de dados, em que é modificado o seu formato. Pode se ocorrer quatro tipos de mudanças, entre eles estão : 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-Mudança da amplitude (ASK);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-Mudança da frequência (FSK);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-Mudança de fase (PSK);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-QAM (Combinação ASK e PSK).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u="sng" dirty="0">
              <a:latin typeface="Trebuchet MS"/>
              <a:cs typeface="Trebuchet MS"/>
            </a:endParaRP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u="sng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770703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31637" y="34671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28700" y="1051749"/>
            <a:ext cx="153543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Conversão digital /analógica -Modulação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75510" y="3619500"/>
            <a:ext cx="12729210" cy="174272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-Mudança da amplitude (ASK):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u="sng" dirty="0">
              <a:latin typeface="Trebuchet MS"/>
              <a:cs typeface="Trebuchet MS"/>
            </a:endParaRP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endParaRPr lang="pt-BR" sz="3250" b="1" u="sng" dirty="0">
              <a:latin typeface="Trebuchet MS"/>
              <a:cs typeface="Trebuchet MS"/>
            </a:endParaRPr>
          </a:p>
        </p:txBody>
      </p:sp>
      <p:sp>
        <p:nvSpPr>
          <p:cNvPr id="51" name="Arco 50">
            <a:extLst>
              <a:ext uri="{FF2B5EF4-FFF2-40B4-BE49-F238E27FC236}">
                <a16:creationId xmlns:a16="http://schemas.microsoft.com/office/drawing/2014/main" id="{ECB2046D-8807-4477-AC42-DE6B246B6AF3}"/>
              </a:ext>
            </a:extLst>
          </p:cNvPr>
          <p:cNvSpPr/>
          <p:nvPr/>
        </p:nvSpPr>
        <p:spPr>
          <a:xfrm flipH="1">
            <a:off x="2337825" y="4386612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Arco 51">
            <a:extLst>
              <a:ext uri="{FF2B5EF4-FFF2-40B4-BE49-F238E27FC236}">
                <a16:creationId xmlns:a16="http://schemas.microsoft.com/office/drawing/2014/main" id="{EF7E6EB0-B4F6-409A-8557-AEAE5A8BE1AC}"/>
              </a:ext>
            </a:extLst>
          </p:cNvPr>
          <p:cNvSpPr/>
          <p:nvPr/>
        </p:nvSpPr>
        <p:spPr>
          <a:xfrm>
            <a:off x="2261624" y="4386612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Arco 52">
            <a:extLst>
              <a:ext uri="{FF2B5EF4-FFF2-40B4-BE49-F238E27FC236}">
                <a16:creationId xmlns:a16="http://schemas.microsoft.com/office/drawing/2014/main" id="{D7A643C7-2793-4B84-8D6F-7F5470753B24}"/>
              </a:ext>
            </a:extLst>
          </p:cNvPr>
          <p:cNvSpPr/>
          <p:nvPr/>
        </p:nvSpPr>
        <p:spPr>
          <a:xfrm rot="10800000" flipH="1">
            <a:off x="3639047" y="4372958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Arco 53">
            <a:extLst>
              <a:ext uri="{FF2B5EF4-FFF2-40B4-BE49-F238E27FC236}">
                <a16:creationId xmlns:a16="http://schemas.microsoft.com/office/drawing/2014/main" id="{099F6D22-E7B5-4B61-993D-53C824681E2A}"/>
              </a:ext>
            </a:extLst>
          </p:cNvPr>
          <p:cNvSpPr/>
          <p:nvPr/>
        </p:nvSpPr>
        <p:spPr>
          <a:xfrm rot="10800000">
            <a:off x="3562846" y="4372958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Arco 54">
            <a:extLst>
              <a:ext uri="{FF2B5EF4-FFF2-40B4-BE49-F238E27FC236}">
                <a16:creationId xmlns:a16="http://schemas.microsoft.com/office/drawing/2014/main" id="{240D7E6B-228E-45A6-8888-EE2BC8CD6F28}"/>
              </a:ext>
            </a:extLst>
          </p:cNvPr>
          <p:cNvSpPr/>
          <p:nvPr/>
        </p:nvSpPr>
        <p:spPr>
          <a:xfrm flipH="1">
            <a:off x="4780180" y="4386612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Arco 55">
            <a:extLst>
              <a:ext uri="{FF2B5EF4-FFF2-40B4-BE49-F238E27FC236}">
                <a16:creationId xmlns:a16="http://schemas.microsoft.com/office/drawing/2014/main" id="{9759D935-4E17-474C-BAF9-D5D68EFBE21E}"/>
              </a:ext>
            </a:extLst>
          </p:cNvPr>
          <p:cNvSpPr/>
          <p:nvPr/>
        </p:nvSpPr>
        <p:spPr>
          <a:xfrm>
            <a:off x="4703979" y="4386612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Arco 56">
            <a:extLst>
              <a:ext uri="{FF2B5EF4-FFF2-40B4-BE49-F238E27FC236}">
                <a16:creationId xmlns:a16="http://schemas.microsoft.com/office/drawing/2014/main" id="{04E45425-9E81-4C5B-A012-8FE5851AA6C8}"/>
              </a:ext>
            </a:extLst>
          </p:cNvPr>
          <p:cNvSpPr/>
          <p:nvPr/>
        </p:nvSpPr>
        <p:spPr>
          <a:xfrm rot="10800000" flipH="1">
            <a:off x="6078912" y="4372947"/>
            <a:ext cx="1143000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Arco 57">
            <a:extLst>
              <a:ext uri="{FF2B5EF4-FFF2-40B4-BE49-F238E27FC236}">
                <a16:creationId xmlns:a16="http://schemas.microsoft.com/office/drawing/2014/main" id="{41AF8319-6B8C-4310-BBCA-3DB28E500949}"/>
              </a:ext>
            </a:extLst>
          </p:cNvPr>
          <p:cNvSpPr/>
          <p:nvPr/>
        </p:nvSpPr>
        <p:spPr>
          <a:xfrm rot="10800000">
            <a:off x="6002711" y="4372947"/>
            <a:ext cx="1295401" cy="2819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Arco 58">
            <a:extLst>
              <a:ext uri="{FF2B5EF4-FFF2-40B4-BE49-F238E27FC236}">
                <a16:creationId xmlns:a16="http://schemas.microsoft.com/office/drawing/2014/main" id="{436C3D5D-3CE1-4F4C-A9C0-88CEADE47C63}"/>
              </a:ext>
            </a:extLst>
          </p:cNvPr>
          <p:cNvSpPr/>
          <p:nvPr/>
        </p:nvSpPr>
        <p:spPr>
          <a:xfrm flipH="1">
            <a:off x="9210269" y="3982045"/>
            <a:ext cx="1143000" cy="4065361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Arco 59">
            <a:extLst>
              <a:ext uri="{FF2B5EF4-FFF2-40B4-BE49-F238E27FC236}">
                <a16:creationId xmlns:a16="http://schemas.microsoft.com/office/drawing/2014/main" id="{7A633FA6-ECC0-43B4-923C-9A34ACE98704}"/>
              </a:ext>
            </a:extLst>
          </p:cNvPr>
          <p:cNvSpPr/>
          <p:nvPr/>
        </p:nvSpPr>
        <p:spPr>
          <a:xfrm>
            <a:off x="9105339" y="3982044"/>
            <a:ext cx="1306777" cy="4065361"/>
          </a:xfrm>
          <a:prstGeom prst="arc">
            <a:avLst>
              <a:gd name="adj1" fmla="val 16199999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Arco 60">
            <a:extLst>
              <a:ext uri="{FF2B5EF4-FFF2-40B4-BE49-F238E27FC236}">
                <a16:creationId xmlns:a16="http://schemas.microsoft.com/office/drawing/2014/main" id="{427F065F-5528-4B01-BD92-E29DA38CD6AD}"/>
              </a:ext>
            </a:extLst>
          </p:cNvPr>
          <p:cNvSpPr/>
          <p:nvPr/>
        </p:nvSpPr>
        <p:spPr>
          <a:xfrm rot="10800000" flipH="1">
            <a:off x="10515584" y="3811309"/>
            <a:ext cx="1143000" cy="4065361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Arco 61">
            <a:extLst>
              <a:ext uri="{FF2B5EF4-FFF2-40B4-BE49-F238E27FC236}">
                <a16:creationId xmlns:a16="http://schemas.microsoft.com/office/drawing/2014/main" id="{F74A4D1B-6923-4503-A04E-87EACEDF8C61}"/>
              </a:ext>
            </a:extLst>
          </p:cNvPr>
          <p:cNvSpPr/>
          <p:nvPr/>
        </p:nvSpPr>
        <p:spPr>
          <a:xfrm rot="10800000">
            <a:off x="10410654" y="3811308"/>
            <a:ext cx="1306777" cy="4065361"/>
          </a:xfrm>
          <a:prstGeom prst="arc">
            <a:avLst>
              <a:gd name="adj1" fmla="val 16199999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Arco 62">
            <a:extLst>
              <a:ext uri="{FF2B5EF4-FFF2-40B4-BE49-F238E27FC236}">
                <a16:creationId xmlns:a16="http://schemas.microsoft.com/office/drawing/2014/main" id="{B969662D-7E48-43D8-A5E6-6BA59C4F7549}"/>
              </a:ext>
            </a:extLst>
          </p:cNvPr>
          <p:cNvSpPr/>
          <p:nvPr/>
        </p:nvSpPr>
        <p:spPr>
          <a:xfrm flipH="1">
            <a:off x="11655989" y="3948493"/>
            <a:ext cx="1143000" cy="4065361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Arco 63">
            <a:extLst>
              <a:ext uri="{FF2B5EF4-FFF2-40B4-BE49-F238E27FC236}">
                <a16:creationId xmlns:a16="http://schemas.microsoft.com/office/drawing/2014/main" id="{3027191F-4144-43AB-A580-2AED6A01A1A9}"/>
              </a:ext>
            </a:extLst>
          </p:cNvPr>
          <p:cNvSpPr/>
          <p:nvPr/>
        </p:nvSpPr>
        <p:spPr>
          <a:xfrm>
            <a:off x="11551059" y="3948492"/>
            <a:ext cx="1306777" cy="4065361"/>
          </a:xfrm>
          <a:prstGeom prst="arc">
            <a:avLst>
              <a:gd name="adj1" fmla="val 16199999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Arco 64">
            <a:extLst>
              <a:ext uri="{FF2B5EF4-FFF2-40B4-BE49-F238E27FC236}">
                <a16:creationId xmlns:a16="http://schemas.microsoft.com/office/drawing/2014/main" id="{0C816041-F779-43FF-8396-F5995E506DC0}"/>
              </a:ext>
            </a:extLst>
          </p:cNvPr>
          <p:cNvSpPr/>
          <p:nvPr/>
        </p:nvSpPr>
        <p:spPr>
          <a:xfrm rot="10800000" flipH="1">
            <a:off x="12958709" y="3875676"/>
            <a:ext cx="1143000" cy="4065361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Arco 65">
            <a:extLst>
              <a:ext uri="{FF2B5EF4-FFF2-40B4-BE49-F238E27FC236}">
                <a16:creationId xmlns:a16="http://schemas.microsoft.com/office/drawing/2014/main" id="{48030CD6-07FE-4EFF-BE2F-0A776E659A45}"/>
              </a:ext>
            </a:extLst>
          </p:cNvPr>
          <p:cNvSpPr/>
          <p:nvPr/>
        </p:nvSpPr>
        <p:spPr>
          <a:xfrm rot="10800000">
            <a:off x="12853779" y="3875675"/>
            <a:ext cx="1306777" cy="4065361"/>
          </a:xfrm>
          <a:prstGeom prst="arc">
            <a:avLst>
              <a:gd name="adj1" fmla="val 16199999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9004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3492</TotalTime>
  <Words>657</Words>
  <Application>Microsoft Office PowerPoint</Application>
  <PresentationFormat>Personalizar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1" baseType="lpstr">
      <vt:lpstr>Calibri</vt:lpstr>
      <vt:lpstr>Showcard Gothic</vt:lpstr>
      <vt:lpstr>Sitka Banner</vt:lpstr>
      <vt:lpstr>Tahoma</vt:lpstr>
      <vt:lpstr>Trebuchet MS</vt:lpstr>
      <vt:lpstr>Office Theme</vt:lpstr>
      <vt:lpstr>Conexões e redes Eduardo Pereira</vt:lpstr>
      <vt:lpstr>Camada Física-Tipos de Sinais</vt:lpstr>
      <vt:lpstr>Camada Física-Sinais Digitais</vt:lpstr>
      <vt:lpstr>Camada Física-Perda de transmissão</vt:lpstr>
      <vt:lpstr>Camada Física-Conversão Digital-Digital</vt:lpstr>
      <vt:lpstr>Camada Física-Conversão Analógica-Digital</vt:lpstr>
      <vt:lpstr>Modos de Transmissão</vt:lpstr>
      <vt:lpstr>Conversão digital /analógica -Modulação</vt:lpstr>
      <vt:lpstr>Conversão digital /analógica -Modulação</vt:lpstr>
      <vt:lpstr>Conversão digital /analógica -Modulação</vt:lpstr>
      <vt:lpstr>Conversão digital /analógica -Modulação</vt:lpstr>
      <vt:lpstr>Conversão  analógica - analógica</vt:lpstr>
      <vt:lpstr>Multiplexação</vt:lpstr>
      <vt:lpstr>Meios de Transmissão - Guiados</vt:lpstr>
      <vt:lpstr>Meios de Transmissão – Não Guiados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Quiz de Português Colagem Amarelo e Cinza</dc:title>
  <dc:creator>Eduardo Pereira</dc:creator>
  <cp:keywords>DAFf5v9eg4s,BAFZ0zvI_UE</cp:keywords>
  <cp:lastModifiedBy>EDUARDO PEREIRA NUNES</cp:lastModifiedBy>
  <cp:revision>36</cp:revision>
  <dcterms:created xsi:type="dcterms:W3CDTF">2023-04-17T11:41:46Z</dcterms:created>
  <dcterms:modified xsi:type="dcterms:W3CDTF">2023-05-03T12:12:10Z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2023-04-17T00:00:00Z</vt:filetime>
  </property>
  <property fmtid="{D5CDD505-2E9C-101B-9397-08002B2CF9AE}" pid="3" name="Creator">
    <vt:lpwstr>Canva</vt:lpwstr>
  </property>
  <property fmtid="{D5CDD505-2E9C-101B-9397-08002B2CF9AE}" pid="4" name="LastSaved">
    <vt:filetime>2023-04-17T00:00:00Z</vt:filetime>
  </property>
</Properties>
</file>